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  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Vivienda</c:v>
                </c:pt>
                <c:pt idx="1">
                  <c:v>Automovil</c:v>
                </c:pt>
                <c:pt idx="2">
                  <c:v>Alimentacion</c:v>
                </c:pt>
                <c:pt idx="3">
                  <c:v>Impuestos</c:v>
                </c:pt>
                <c:pt idx="4">
                  <c:v>Otros</c:v>
                </c:pt>
                <c:pt idx="5">
                  <c:v>Ahorros</c:v>
                </c:pt>
              </c:strCache>
            </c:strRef>
          </c:cat>
          <c:val>
            <c:numRef>
              <c:f>Sheet1!$B$2:$B$7</c:f>
              <c:numCache>
                <c:formatCode>"$"#,##0.00_);[Red]\("$"#,##0.00\)</c:formatCode>
                <c:ptCount val="6"/>
                <c:pt idx="0">
                  <c:v>72.16</c:v>
                </c:pt>
                <c:pt idx="1">
                  <c:v>55.03</c:v>
                </c:pt>
                <c:pt idx="2">
                  <c:v>45.92</c:v>
                </c:pt>
                <c:pt idx="3">
                  <c:v>33.67</c:v>
                </c:pt>
                <c:pt idx="4" formatCode="&quot;$&quot;#,##0_);[Red]\(&quot;$&quot;#,##0\)">
                  <c:v>90</c:v>
                </c:pt>
                <c:pt idx="5">
                  <c:v>32.630000000000003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FEDB-F3D4-4DAB-BAE9-214B13F5349D}" type="datetimeFigureOut">
              <a:rPr lang="en-US" smtClean="0"/>
              <a:pPr/>
              <a:t>3/16/2010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8E424-DD0D-48A1-9990-AABF1878C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FEDB-F3D4-4DAB-BAE9-214B13F5349D}" type="datetimeFigureOut">
              <a:rPr lang="en-US" smtClean="0"/>
              <a:pPr/>
              <a:t>3/16/2010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8E424-DD0D-48A1-9990-AABF1878C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FEDB-F3D4-4DAB-BAE9-214B13F5349D}" type="datetimeFigureOut">
              <a:rPr lang="en-US" smtClean="0"/>
              <a:pPr/>
              <a:t>3/16/2010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8E424-DD0D-48A1-9990-AABF1878C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FEDB-F3D4-4DAB-BAE9-214B13F5349D}" type="datetimeFigureOut">
              <a:rPr lang="en-US" smtClean="0"/>
              <a:pPr/>
              <a:t>3/16/2010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8E424-DD0D-48A1-9990-AABF1878C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FEDB-F3D4-4DAB-BAE9-214B13F5349D}" type="datetimeFigureOut">
              <a:rPr lang="en-US" smtClean="0"/>
              <a:pPr/>
              <a:t>3/16/2010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8E424-DD0D-48A1-9990-AABF1878C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FEDB-F3D4-4DAB-BAE9-214B13F5349D}" type="datetimeFigureOut">
              <a:rPr lang="en-US" smtClean="0"/>
              <a:pPr/>
              <a:t>3/16/2010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8E424-DD0D-48A1-9990-AABF1878C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FEDB-F3D4-4DAB-BAE9-214B13F5349D}" type="datetimeFigureOut">
              <a:rPr lang="en-US" smtClean="0"/>
              <a:pPr/>
              <a:t>3/16/2010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8E424-DD0D-48A1-9990-AABF1878C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FEDB-F3D4-4DAB-BAE9-214B13F5349D}" type="datetimeFigureOut">
              <a:rPr lang="en-US" smtClean="0"/>
              <a:pPr/>
              <a:t>3/16/2010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8E424-DD0D-48A1-9990-AABF1878C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FEDB-F3D4-4DAB-BAE9-214B13F5349D}" type="datetimeFigureOut">
              <a:rPr lang="en-US" smtClean="0"/>
              <a:pPr/>
              <a:t>3/16/2010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8E424-DD0D-48A1-9990-AABF1878C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FEDB-F3D4-4DAB-BAE9-214B13F5349D}" type="datetimeFigureOut">
              <a:rPr lang="en-US" smtClean="0"/>
              <a:pPr/>
              <a:t>3/16/2010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8E424-DD0D-48A1-9990-AABF1878C6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FEDB-F3D4-4DAB-BAE9-214B13F5349D}" type="datetimeFigureOut">
              <a:rPr lang="en-US" smtClean="0"/>
              <a:pPr/>
              <a:t>3/16/2010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278E424-DD0D-48A1-9990-AABF1878C6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EF6FEDB-F3D4-4DAB-BAE9-214B13F5349D}" type="datetimeFigureOut">
              <a:rPr lang="en-US" smtClean="0"/>
              <a:pPr/>
              <a:t>3/16/2010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278E424-DD0D-48A1-9990-AABF1878C6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.apartmentguide.com/imgr/28ac3f3ab39507505a419baa8cfadea3/550-367/" TargetMode="External"/><Relationship Id="rId7" Type="http://schemas.openxmlformats.org/officeDocument/2006/relationships/hyperlink" Target="http://zenchic.net/wp-content/uploads/2009/11/windowslivewriter2008ferrari430scuderia-1c202008-ferrari-430-scuderia-11.jpg" TargetMode="External"/><Relationship Id="rId2" Type="http://schemas.openxmlformats.org/officeDocument/2006/relationships/hyperlink" Target="http://atlanta.craigslist.org/sat/apa/1574493521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nsidesocal.com/bargain/Chilis.logo.JPG" TargetMode="External"/><Relationship Id="rId5" Type="http://schemas.openxmlformats.org/officeDocument/2006/relationships/hyperlink" Target="http://groups.engin.umd.umich.edu/CIS/course.des/cis525/js/f00/silveri.html" TargetMode="External"/><Relationship Id="rId4" Type="http://schemas.openxmlformats.org/officeDocument/2006/relationships/hyperlink" Target="http://www.itsmarta.com/fares-passes.aspx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Garamond" pitchFamily="18" charset="0"/>
              </a:rPr>
              <a:t>EL PRESUPUESTO PERSONAL</a:t>
            </a:r>
            <a:endParaRPr lang="en-US" dirty="0">
              <a:latin typeface="Garamond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>
                <a:latin typeface="Book Antiqua" pitchFamily="18" charset="0"/>
              </a:rPr>
              <a:t> </a:t>
            </a:r>
            <a:endParaRPr lang="en-US" dirty="0" smtClean="0">
              <a:latin typeface="Book Antiqua" pitchFamily="18" charset="0"/>
            </a:endParaRPr>
          </a:p>
          <a:p>
            <a:r>
              <a:rPr lang="en-US" dirty="0" err="1" smtClean="0">
                <a:latin typeface="Book Antiqua" pitchFamily="18" charset="0"/>
              </a:rPr>
              <a:t>Español</a:t>
            </a:r>
            <a:r>
              <a:rPr lang="en-US" dirty="0" smtClean="0">
                <a:latin typeface="Book Antiqua" pitchFamily="18" charset="0"/>
              </a:rPr>
              <a:t> V </a:t>
            </a:r>
            <a:r>
              <a:rPr lang="en-US" dirty="0" err="1" smtClean="0">
                <a:latin typeface="Book Antiqua" pitchFamily="18" charset="0"/>
              </a:rPr>
              <a:t>Servicio</a:t>
            </a:r>
            <a:endParaRPr lang="en-US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ookman Old Style" pitchFamily="18" charset="0"/>
              </a:rPr>
              <a:t>Lo </a:t>
            </a:r>
            <a:r>
              <a:rPr lang="en-US" dirty="0" err="1" smtClean="0">
                <a:latin typeface="Bookman Old Style" pitchFamily="18" charset="0"/>
              </a:rPr>
              <a:t>que</a:t>
            </a:r>
            <a:r>
              <a:rPr lang="en-US" dirty="0" smtClean="0">
                <a:latin typeface="Bookman Old Style" pitchFamily="18" charset="0"/>
              </a:rPr>
              <a:t> </a:t>
            </a:r>
            <a:r>
              <a:rPr lang="en-US" dirty="0" err="1" smtClean="0">
                <a:latin typeface="Bookman Old Style" pitchFamily="18" charset="0"/>
              </a:rPr>
              <a:t>aprendí</a:t>
            </a:r>
            <a:endParaRPr lang="en-US" dirty="0">
              <a:latin typeface="Bookman Old Styl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Aprendí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no </a:t>
            </a:r>
            <a:r>
              <a:rPr lang="en-US" dirty="0" err="1" smtClean="0"/>
              <a:t>puedo</a:t>
            </a:r>
            <a:r>
              <a:rPr lang="en-US" dirty="0" smtClean="0"/>
              <a:t> </a:t>
            </a:r>
            <a:r>
              <a:rPr lang="en-US" dirty="0" err="1" smtClean="0"/>
              <a:t>gastar</a:t>
            </a:r>
            <a:r>
              <a:rPr lang="en-US" dirty="0" smtClean="0"/>
              <a:t> </a:t>
            </a:r>
            <a:r>
              <a:rPr lang="en-US" dirty="0" err="1" smtClean="0"/>
              <a:t>dinero</a:t>
            </a:r>
            <a:r>
              <a:rPr lang="en-US" dirty="0" smtClean="0"/>
              <a:t> sin un </a:t>
            </a:r>
            <a:r>
              <a:rPr lang="en-US" dirty="0" err="1" smtClean="0"/>
              <a:t>presupuesto</a:t>
            </a:r>
            <a:r>
              <a:rPr lang="en-US" dirty="0" smtClean="0"/>
              <a:t> –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facil</a:t>
            </a:r>
            <a:r>
              <a:rPr lang="en-US" dirty="0" smtClean="0"/>
              <a:t> </a:t>
            </a:r>
            <a:r>
              <a:rPr lang="en-US" dirty="0" err="1" smtClean="0"/>
              <a:t>gastar</a:t>
            </a:r>
            <a:r>
              <a:rPr lang="en-US" dirty="0" smtClean="0"/>
              <a:t> </a:t>
            </a:r>
            <a:r>
              <a:rPr lang="en-US" dirty="0" err="1" smtClean="0"/>
              <a:t>todo</a:t>
            </a:r>
            <a:r>
              <a:rPr lang="en-US" dirty="0" smtClean="0"/>
              <a:t> el </a:t>
            </a:r>
            <a:r>
              <a:rPr lang="en-US" dirty="0" err="1" smtClean="0"/>
              <a:t>dinero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no lo </a:t>
            </a:r>
            <a:r>
              <a:rPr lang="en-US" dirty="0" err="1" smtClean="0"/>
              <a:t>tengo</a:t>
            </a:r>
            <a:endParaRPr lang="en-US" dirty="0" smtClean="0"/>
          </a:p>
          <a:p>
            <a:r>
              <a:rPr lang="en-US" dirty="0" err="1" smtClean="0"/>
              <a:t>También</a:t>
            </a:r>
            <a:r>
              <a:rPr lang="en-US" dirty="0" smtClean="0"/>
              <a:t>, </a:t>
            </a:r>
            <a:r>
              <a:rPr lang="en-US" dirty="0" err="1" smtClean="0"/>
              <a:t>aprendí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pagamos</a:t>
            </a:r>
            <a:r>
              <a:rPr lang="en-US" dirty="0" smtClean="0"/>
              <a:t> mucho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cosas</a:t>
            </a:r>
            <a:r>
              <a:rPr lang="en-US" dirty="0" smtClean="0"/>
              <a:t> </a:t>
            </a:r>
            <a:r>
              <a:rPr lang="en-US" dirty="0" err="1" smtClean="0"/>
              <a:t>como</a:t>
            </a:r>
            <a:r>
              <a:rPr lang="en-US" dirty="0" smtClean="0"/>
              <a:t> </a:t>
            </a:r>
            <a:r>
              <a:rPr lang="en-US" dirty="0" err="1" smtClean="0"/>
              <a:t>agua</a:t>
            </a:r>
            <a:r>
              <a:rPr lang="en-US" dirty="0" smtClean="0"/>
              <a:t>, </a:t>
            </a:r>
            <a:r>
              <a:rPr lang="en-US" dirty="0" err="1" smtClean="0"/>
              <a:t>electricidad</a:t>
            </a:r>
            <a:r>
              <a:rPr lang="en-US" dirty="0" smtClean="0"/>
              <a:t>, y </a:t>
            </a:r>
            <a:r>
              <a:rPr lang="en-US" dirty="0" err="1" smtClean="0"/>
              <a:t>otras</a:t>
            </a:r>
            <a:r>
              <a:rPr lang="en-US" dirty="0" smtClean="0"/>
              <a:t> </a:t>
            </a:r>
            <a:r>
              <a:rPr lang="en-US" dirty="0" err="1" smtClean="0"/>
              <a:t>facilidades</a:t>
            </a:r>
            <a:r>
              <a:rPr lang="en-US" dirty="0" smtClean="0"/>
              <a:t> de la casa</a:t>
            </a:r>
          </a:p>
          <a:p>
            <a:r>
              <a:rPr lang="en-US" dirty="0" smtClean="0"/>
              <a:t>Es </a:t>
            </a:r>
            <a:r>
              <a:rPr lang="en-US" dirty="0" err="1" smtClean="0"/>
              <a:t>evidente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un </a:t>
            </a:r>
            <a:r>
              <a:rPr lang="en-US" dirty="0" err="1" smtClean="0"/>
              <a:t>adulto</a:t>
            </a:r>
            <a:r>
              <a:rPr lang="en-US" dirty="0" smtClean="0"/>
              <a:t> </a:t>
            </a:r>
            <a:r>
              <a:rPr lang="en-US" dirty="0" err="1" smtClean="0"/>
              <a:t>tiene</a:t>
            </a:r>
            <a:r>
              <a:rPr lang="en-US" dirty="0" smtClean="0"/>
              <a:t> </a:t>
            </a:r>
            <a:r>
              <a:rPr lang="en-US" dirty="0" err="1" smtClean="0"/>
              <a:t>muchos</a:t>
            </a:r>
            <a:r>
              <a:rPr lang="en-US" dirty="0" smtClean="0"/>
              <a:t> </a:t>
            </a:r>
            <a:r>
              <a:rPr lang="en-US" dirty="0" err="1" smtClean="0"/>
              <a:t>responsabilidades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Aprendí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necesita</a:t>
            </a:r>
            <a:r>
              <a:rPr lang="en-US" dirty="0" smtClean="0"/>
              <a:t> </a:t>
            </a:r>
            <a:r>
              <a:rPr lang="en-US" dirty="0" err="1" smtClean="0"/>
              <a:t>manejar</a:t>
            </a:r>
            <a:r>
              <a:rPr lang="en-US" dirty="0" smtClean="0"/>
              <a:t> el </a:t>
            </a:r>
            <a:r>
              <a:rPr lang="en-US" dirty="0" err="1" smtClean="0"/>
              <a:t>dinero</a:t>
            </a:r>
            <a:r>
              <a:rPr lang="en-US" dirty="0" smtClean="0"/>
              <a:t> en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manera</a:t>
            </a:r>
            <a:r>
              <a:rPr lang="en-US" dirty="0" smtClean="0"/>
              <a:t> </a:t>
            </a:r>
            <a:r>
              <a:rPr lang="en-US" dirty="0" err="1" smtClean="0"/>
              <a:t>apropriada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tener</a:t>
            </a:r>
            <a:r>
              <a:rPr lang="en-US" dirty="0" smtClean="0"/>
              <a:t> </a:t>
            </a:r>
            <a:r>
              <a:rPr lang="en-US" dirty="0" err="1" smtClean="0"/>
              <a:t>dinero</a:t>
            </a:r>
            <a:r>
              <a:rPr lang="en-US" dirty="0" smtClean="0"/>
              <a:t> extra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Bookman Old Style" pitchFamily="18" charset="0"/>
              </a:rPr>
              <a:t>Referencias</a:t>
            </a:r>
            <a:endParaRPr lang="en-US" dirty="0">
              <a:latin typeface="Bookman Old Styl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 smtClean="0"/>
              <a:t>Apartamento</a:t>
            </a:r>
            <a:endParaRPr lang="en-US" dirty="0" smtClean="0"/>
          </a:p>
          <a:p>
            <a:pPr lvl="1"/>
            <a:r>
              <a:rPr lang="en-US" dirty="0" smtClean="0">
                <a:hlinkClick r:id="rId2"/>
              </a:rPr>
              <a:t>http://atlanta.craigslist.org/sat/apa/1574493521.html</a:t>
            </a:r>
            <a:endParaRPr lang="en-US" dirty="0" smtClean="0"/>
          </a:p>
          <a:p>
            <a:pPr lvl="1"/>
            <a:r>
              <a:rPr lang="en-US" dirty="0" smtClean="0">
                <a:hlinkClick r:id="rId3"/>
              </a:rPr>
              <a:t>http://image.apartmentguide.com/imgr/28ac3f3ab39507505a419baa8cfadea3/550-367/</a:t>
            </a:r>
            <a:endParaRPr lang="en-US" dirty="0" smtClean="0"/>
          </a:p>
          <a:p>
            <a:r>
              <a:rPr lang="en-US" dirty="0" smtClean="0"/>
              <a:t>Comida</a:t>
            </a:r>
          </a:p>
          <a:p>
            <a:pPr lvl="1"/>
            <a:r>
              <a:rPr lang="en-US" dirty="0" smtClean="0"/>
              <a:t>http://shop.safeway.com/superstore/ </a:t>
            </a:r>
          </a:p>
          <a:p>
            <a:r>
              <a:rPr lang="en-US" dirty="0" smtClean="0"/>
              <a:t>Marta</a:t>
            </a:r>
          </a:p>
          <a:p>
            <a:pPr lvl="1"/>
            <a:r>
              <a:rPr lang="en-US" dirty="0" smtClean="0">
                <a:hlinkClick r:id="rId4"/>
              </a:rPr>
              <a:t>http://www.itsmarta.com/fares-passes.aspx</a:t>
            </a:r>
            <a:endParaRPr lang="en-US" dirty="0" smtClean="0"/>
          </a:p>
          <a:p>
            <a:r>
              <a:rPr lang="en-US" dirty="0" err="1" smtClean="0"/>
              <a:t>Calculadora</a:t>
            </a:r>
            <a:r>
              <a:rPr lang="en-US" dirty="0" smtClean="0"/>
              <a:t> de </a:t>
            </a:r>
            <a:r>
              <a:rPr lang="en-US" dirty="0" err="1" smtClean="0"/>
              <a:t>impuestos</a:t>
            </a:r>
            <a:endParaRPr lang="en-US" dirty="0" smtClean="0"/>
          </a:p>
          <a:p>
            <a:pPr lvl="1"/>
            <a:r>
              <a:rPr lang="en-US" dirty="0" smtClean="0">
                <a:hlinkClick r:id="rId5"/>
              </a:rPr>
              <a:t>http://groups.engin.umd.umich.edu/CIS/course.des/cis525/js/f00/silveri.html</a:t>
            </a:r>
            <a:endParaRPr lang="en-US" dirty="0" smtClean="0"/>
          </a:p>
          <a:p>
            <a:r>
              <a:rPr lang="en-US" dirty="0" err="1" smtClean="0"/>
              <a:t>Imágenes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>
                <a:hlinkClick r:id="rId6"/>
              </a:rPr>
              <a:t>http://www.insidesocal.com/bargain/Chilis.logo.JPG</a:t>
            </a:r>
            <a:endParaRPr lang="en-US" dirty="0" smtClean="0"/>
          </a:p>
          <a:p>
            <a:pPr lvl="1"/>
            <a:r>
              <a:rPr lang="en-US" dirty="0" smtClean="0">
                <a:hlinkClick r:id="rId7"/>
              </a:rPr>
              <a:t>http://zenchic.net/wp-content/uploads/2009/11/windowslivewriter2008ferrari430scuderia-1c202008-ferrari-430-scuderia-11.jpg</a:t>
            </a:r>
            <a:endParaRPr lang="en-US" dirty="0" smtClean="0"/>
          </a:p>
          <a:p>
            <a:pPr lvl="1"/>
            <a:r>
              <a:rPr lang="en-US" dirty="0" smtClean="0"/>
              <a:t>http://images.avisian.com/breeze_card.gif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5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5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5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Bookman Old Style" pitchFamily="18" charset="0"/>
              </a:rPr>
              <a:t>Vida</a:t>
            </a:r>
            <a:endParaRPr lang="en-US" dirty="0">
              <a:latin typeface="Bookman Old Styl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4114800" cy="446532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Garamond" pitchFamily="18" charset="0"/>
              </a:rPr>
              <a:t>Soy un </a:t>
            </a:r>
            <a:r>
              <a:rPr lang="en-US" dirty="0" err="1" smtClean="0">
                <a:latin typeface="Garamond" pitchFamily="18" charset="0"/>
              </a:rPr>
              <a:t>cajero</a:t>
            </a:r>
            <a:r>
              <a:rPr lang="en-US" dirty="0" smtClean="0">
                <a:latin typeface="Garamond" pitchFamily="18" charset="0"/>
              </a:rPr>
              <a:t> en Chili’s </a:t>
            </a:r>
          </a:p>
          <a:p>
            <a:r>
              <a:rPr lang="en-US" dirty="0" err="1" smtClean="0">
                <a:latin typeface="Garamond" pitchFamily="18" charset="0"/>
              </a:rPr>
              <a:t>Fui</a:t>
            </a:r>
            <a:r>
              <a:rPr lang="en-US" dirty="0" smtClean="0">
                <a:latin typeface="Garamond" pitchFamily="18" charset="0"/>
              </a:rPr>
              <a:t> a UGA </a:t>
            </a:r>
            <a:r>
              <a:rPr lang="en-US" dirty="0" err="1" smtClean="0">
                <a:latin typeface="Garamond" pitchFamily="18" charset="0"/>
              </a:rPr>
              <a:t>para</a:t>
            </a:r>
            <a:r>
              <a:rPr lang="en-US" dirty="0" smtClean="0">
                <a:latin typeface="Garamond" pitchFamily="18" charset="0"/>
              </a:rPr>
              <a:t> dos </a:t>
            </a:r>
            <a:r>
              <a:rPr lang="en-US" dirty="0" err="1" smtClean="0">
                <a:latin typeface="Garamond" pitchFamily="18" charset="0"/>
              </a:rPr>
              <a:t>años</a:t>
            </a:r>
            <a:r>
              <a:rPr lang="en-US" dirty="0" smtClean="0">
                <a:latin typeface="Garamond" pitchFamily="18" charset="0"/>
              </a:rPr>
              <a:t> antes de </a:t>
            </a:r>
            <a:r>
              <a:rPr lang="en-US" dirty="0" err="1" smtClean="0">
                <a:latin typeface="Garamond" pitchFamily="18" charset="0"/>
              </a:rPr>
              <a:t>abandoné</a:t>
            </a:r>
            <a:r>
              <a:rPr lang="en-US" dirty="0" smtClean="0">
                <a:latin typeface="Garamond" pitchFamily="18" charset="0"/>
              </a:rPr>
              <a:t> </a:t>
            </a:r>
            <a:r>
              <a:rPr lang="en-US" dirty="0" err="1" smtClean="0">
                <a:latin typeface="Garamond" pitchFamily="18" charset="0"/>
              </a:rPr>
              <a:t>mis</a:t>
            </a:r>
            <a:r>
              <a:rPr lang="en-US" dirty="0" smtClean="0">
                <a:latin typeface="Garamond" pitchFamily="18" charset="0"/>
              </a:rPr>
              <a:t> </a:t>
            </a:r>
            <a:r>
              <a:rPr lang="en-US" dirty="0" err="1" smtClean="0">
                <a:latin typeface="Garamond" pitchFamily="18" charset="0"/>
              </a:rPr>
              <a:t>estudios</a:t>
            </a:r>
            <a:r>
              <a:rPr lang="en-US" dirty="0" smtClean="0">
                <a:latin typeface="Garamond" pitchFamily="18" charset="0"/>
              </a:rPr>
              <a:t> </a:t>
            </a:r>
            <a:r>
              <a:rPr lang="en-US" dirty="0" err="1" smtClean="0">
                <a:latin typeface="Garamond" pitchFamily="18" charset="0"/>
              </a:rPr>
              <a:t>porque</a:t>
            </a:r>
            <a:r>
              <a:rPr lang="en-US" dirty="0" smtClean="0">
                <a:latin typeface="Garamond" pitchFamily="18" charset="0"/>
              </a:rPr>
              <a:t> no </a:t>
            </a:r>
            <a:r>
              <a:rPr lang="en-US" dirty="0" err="1" smtClean="0">
                <a:latin typeface="Garamond" pitchFamily="18" charset="0"/>
              </a:rPr>
              <a:t>tuve</a:t>
            </a:r>
            <a:r>
              <a:rPr lang="en-US" dirty="0" smtClean="0">
                <a:latin typeface="Garamond" pitchFamily="18" charset="0"/>
              </a:rPr>
              <a:t> </a:t>
            </a:r>
            <a:r>
              <a:rPr lang="en-US" dirty="0" err="1" smtClean="0">
                <a:latin typeface="Garamond" pitchFamily="18" charset="0"/>
              </a:rPr>
              <a:t>dinero</a:t>
            </a:r>
            <a:r>
              <a:rPr lang="en-US" dirty="0" smtClean="0">
                <a:latin typeface="Garamond" pitchFamily="18" charset="0"/>
              </a:rPr>
              <a:t> </a:t>
            </a:r>
            <a:r>
              <a:rPr lang="en-US" dirty="0" err="1" smtClean="0">
                <a:latin typeface="Garamond" pitchFamily="18" charset="0"/>
              </a:rPr>
              <a:t>suficiente</a:t>
            </a:r>
            <a:r>
              <a:rPr lang="en-US" dirty="0" smtClean="0">
                <a:latin typeface="Garamond" pitchFamily="18" charset="0"/>
              </a:rPr>
              <a:t> </a:t>
            </a:r>
            <a:r>
              <a:rPr lang="en-US" dirty="0" err="1" smtClean="0">
                <a:latin typeface="Garamond" pitchFamily="18" charset="0"/>
              </a:rPr>
              <a:t>para</a:t>
            </a:r>
            <a:r>
              <a:rPr lang="en-US" dirty="0" smtClean="0">
                <a:latin typeface="Garamond" pitchFamily="18" charset="0"/>
              </a:rPr>
              <a:t> </a:t>
            </a:r>
            <a:r>
              <a:rPr lang="en-US" dirty="0" err="1" smtClean="0">
                <a:latin typeface="Garamond" pitchFamily="18" charset="0"/>
              </a:rPr>
              <a:t>continuar</a:t>
            </a:r>
            <a:r>
              <a:rPr lang="en-US" dirty="0" smtClean="0">
                <a:latin typeface="Garamond" pitchFamily="18" charset="0"/>
              </a:rPr>
              <a:t>.</a:t>
            </a:r>
          </a:p>
          <a:p>
            <a:r>
              <a:rPr lang="en-US" dirty="0" smtClean="0">
                <a:latin typeface="Garamond" pitchFamily="18" charset="0"/>
              </a:rPr>
              <a:t> Al principio, </a:t>
            </a:r>
            <a:r>
              <a:rPr lang="en-US" dirty="0" err="1" smtClean="0">
                <a:latin typeface="Garamond" pitchFamily="18" charset="0"/>
              </a:rPr>
              <a:t>fui</a:t>
            </a:r>
            <a:r>
              <a:rPr lang="en-US" dirty="0" smtClean="0">
                <a:latin typeface="Garamond" pitchFamily="18" charset="0"/>
              </a:rPr>
              <a:t> un </a:t>
            </a:r>
            <a:r>
              <a:rPr lang="en-US" dirty="0" err="1" smtClean="0">
                <a:latin typeface="Garamond" pitchFamily="18" charset="0"/>
              </a:rPr>
              <a:t>camarero</a:t>
            </a:r>
            <a:r>
              <a:rPr lang="en-US" dirty="0" smtClean="0">
                <a:latin typeface="Garamond" pitchFamily="18" charset="0"/>
              </a:rPr>
              <a:t>, </a:t>
            </a:r>
            <a:r>
              <a:rPr lang="en-US" dirty="0" err="1" smtClean="0">
                <a:latin typeface="Garamond" pitchFamily="18" charset="0"/>
              </a:rPr>
              <a:t>pero</a:t>
            </a:r>
            <a:r>
              <a:rPr lang="en-US" dirty="0" smtClean="0">
                <a:latin typeface="Garamond" pitchFamily="18" charset="0"/>
              </a:rPr>
              <a:t>, </a:t>
            </a:r>
            <a:r>
              <a:rPr lang="en-US" dirty="0" err="1" smtClean="0">
                <a:latin typeface="Garamond" pitchFamily="18" charset="0"/>
              </a:rPr>
              <a:t>después</a:t>
            </a:r>
            <a:r>
              <a:rPr lang="en-US" dirty="0" smtClean="0">
                <a:latin typeface="Garamond" pitchFamily="18" charset="0"/>
              </a:rPr>
              <a:t> de mucho </a:t>
            </a:r>
            <a:r>
              <a:rPr lang="en-US" dirty="0" err="1" smtClean="0">
                <a:latin typeface="Garamond" pitchFamily="18" charset="0"/>
              </a:rPr>
              <a:t>trabajo</a:t>
            </a:r>
            <a:r>
              <a:rPr lang="en-US" dirty="0" smtClean="0">
                <a:latin typeface="Garamond" pitchFamily="18" charset="0"/>
              </a:rPr>
              <a:t>, </a:t>
            </a:r>
            <a:r>
              <a:rPr lang="en-US" dirty="0" err="1" smtClean="0">
                <a:latin typeface="Garamond" pitchFamily="18" charset="0"/>
              </a:rPr>
              <a:t>obtuve</a:t>
            </a:r>
            <a:r>
              <a:rPr lang="en-US" dirty="0" smtClean="0">
                <a:latin typeface="Garamond" pitchFamily="18" charset="0"/>
              </a:rPr>
              <a:t> el </a:t>
            </a:r>
            <a:r>
              <a:rPr lang="en-US" dirty="0" err="1" smtClean="0">
                <a:latin typeface="Garamond" pitchFamily="18" charset="0"/>
              </a:rPr>
              <a:t>posición</a:t>
            </a:r>
            <a:r>
              <a:rPr lang="en-US" dirty="0" smtClean="0">
                <a:latin typeface="Garamond" pitchFamily="18" charset="0"/>
              </a:rPr>
              <a:t> </a:t>
            </a:r>
            <a:r>
              <a:rPr lang="en-US" dirty="0" err="1" smtClean="0">
                <a:latin typeface="Garamond" pitchFamily="18" charset="0"/>
              </a:rPr>
              <a:t>que</a:t>
            </a:r>
            <a:r>
              <a:rPr lang="en-US" dirty="0" smtClean="0">
                <a:latin typeface="Garamond" pitchFamily="18" charset="0"/>
              </a:rPr>
              <a:t> </a:t>
            </a:r>
            <a:r>
              <a:rPr lang="en-US" dirty="0" err="1" smtClean="0">
                <a:latin typeface="Garamond" pitchFamily="18" charset="0"/>
              </a:rPr>
              <a:t>tengo</a:t>
            </a:r>
            <a:r>
              <a:rPr lang="en-US" dirty="0" smtClean="0">
                <a:latin typeface="Garamond" pitchFamily="18" charset="0"/>
              </a:rPr>
              <a:t> </a:t>
            </a:r>
            <a:r>
              <a:rPr lang="en-US" dirty="0" err="1" smtClean="0">
                <a:latin typeface="Garamond" pitchFamily="18" charset="0"/>
              </a:rPr>
              <a:t>ahora</a:t>
            </a:r>
            <a:r>
              <a:rPr lang="en-US" dirty="0" smtClean="0">
                <a:latin typeface="Garamond" pitchFamily="18" charset="0"/>
              </a:rPr>
              <a:t>. </a:t>
            </a:r>
          </a:p>
          <a:p>
            <a:r>
              <a:rPr lang="en-US" dirty="0" smtClean="0">
                <a:latin typeface="Garamond" pitchFamily="18" charset="0"/>
              </a:rPr>
              <a:t>No </a:t>
            </a:r>
            <a:r>
              <a:rPr lang="en-US" dirty="0" err="1" smtClean="0">
                <a:latin typeface="Garamond" pitchFamily="18" charset="0"/>
              </a:rPr>
              <a:t>tengo</a:t>
            </a:r>
            <a:r>
              <a:rPr lang="en-US" dirty="0" smtClean="0">
                <a:latin typeface="Garamond" pitchFamily="18" charset="0"/>
              </a:rPr>
              <a:t> </a:t>
            </a:r>
            <a:r>
              <a:rPr lang="en-US" dirty="0" err="1" smtClean="0">
                <a:latin typeface="Garamond" pitchFamily="18" charset="0"/>
              </a:rPr>
              <a:t>hijos</a:t>
            </a:r>
            <a:r>
              <a:rPr lang="en-US" dirty="0" smtClean="0">
                <a:latin typeface="Garamond" pitchFamily="18" charset="0"/>
              </a:rPr>
              <a:t> </a:t>
            </a:r>
            <a:r>
              <a:rPr lang="en-US" dirty="0" err="1" smtClean="0">
                <a:latin typeface="Garamond" pitchFamily="18" charset="0"/>
              </a:rPr>
              <a:t>ni</a:t>
            </a:r>
            <a:r>
              <a:rPr lang="en-US" dirty="0" smtClean="0">
                <a:latin typeface="Garamond" pitchFamily="18" charset="0"/>
              </a:rPr>
              <a:t> </a:t>
            </a:r>
            <a:r>
              <a:rPr lang="en-US" dirty="0" err="1" smtClean="0">
                <a:latin typeface="Garamond" pitchFamily="18" charset="0"/>
              </a:rPr>
              <a:t>esposa</a:t>
            </a:r>
            <a:r>
              <a:rPr lang="en-US" dirty="0" smtClean="0">
                <a:latin typeface="Garamond" pitchFamily="18" charset="0"/>
              </a:rPr>
              <a:t>, y </a:t>
            </a:r>
            <a:r>
              <a:rPr lang="en-US" dirty="0" err="1" smtClean="0">
                <a:latin typeface="Garamond" pitchFamily="18" charset="0"/>
              </a:rPr>
              <a:t>por</a:t>
            </a:r>
            <a:r>
              <a:rPr lang="en-US" dirty="0" smtClean="0">
                <a:latin typeface="Garamond" pitchFamily="18" charset="0"/>
              </a:rPr>
              <a:t> </a:t>
            </a:r>
            <a:r>
              <a:rPr lang="en-US" dirty="0" err="1" smtClean="0">
                <a:latin typeface="Garamond" pitchFamily="18" charset="0"/>
              </a:rPr>
              <a:t>eso</a:t>
            </a:r>
            <a:r>
              <a:rPr lang="en-US" dirty="0" smtClean="0">
                <a:latin typeface="Garamond" pitchFamily="18" charset="0"/>
              </a:rPr>
              <a:t> mi </a:t>
            </a:r>
            <a:r>
              <a:rPr lang="en-US" dirty="0" err="1" smtClean="0">
                <a:latin typeface="Garamond" pitchFamily="18" charset="0"/>
              </a:rPr>
              <a:t>trabajo</a:t>
            </a:r>
            <a:r>
              <a:rPr lang="en-US" dirty="0" smtClean="0">
                <a:latin typeface="Garamond" pitchFamily="18" charset="0"/>
              </a:rPr>
              <a:t> </a:t>
            </a:r>
            <a:r>
              <a:rPr lang="en-US" dirty="0" err="1" smtClean="0">
                <a:latin typeface="Garamond" pitchFamily="18" charset="0"/>
              </a:rPr>
              <a:t>es</a:t>
            </a:r>
            <a:r>
              <a:rPr lang="en-US" dirty="0" smtClean="0">
                <a:latin typeface="Garamond" pitchFamily="18" charset="0"/>
              </a:rPr>
              <a:t> la </a:t>
            </a:r>
            <a:r>
              <a:rPr lang="en-US" dirty="0" err="1" smtClean="0">
                <a:latin typeface="Garamond" pitchFamily="18" charset="0"/>
              </a:rPr>
              <a:t>cosa</a:t>
            </a:r>
            <a:r>
              <a:rPr lang="en-US" dirty="0" smtClean="0">
                <a:latin typeface="Garamond" pitchFamily="18" charset="0"/>
              </a:rPr>
              <a:t> </a:t>
            </a:r>
            <a:r>
              <a:rPr lang="en-US" dirty="0" err="1" smtClean="0">
                <a:latin typeface="Garamond" pitchFamily="18" charset="0"/>
              </a:rPr>
              <a:t>más</a:t>
            </a:r>
            <a:r>
              <a:rPr lang="en-US" dirty="0" smtClean="0">
                <a:latin typeface="Garamond" pitchFamily="18" charset="0"/>
              </a:rPr>
              <a:t> </a:t>
            </a:r>
            <a:r>
              <a:rPr lang="en-US" dirty="0" err="1" smtClean="0">
                <a:latin typeface="Garamond" pitchFamily="18" charset="0"/>
              </a:rPr>
              <a:t>importante</a:t>
            </a:r>
            <a:r>
              <a:rPr lang="en-US" dirty="0" smtClean="0">
                <a:latin typeface="Garamond" pitchFamily="18" charset="0"/>
              </a:rPr>
              <a:t> de mi </a:t>
            </a:r>
            <a:r>
              <a:rPr lang="en-US" dirty="0" err="1" smtClean="0">
                <a:latin typeface="Garamond" pitchFamily="18" charset="0"/>
              </a:rPr>
              <a:t>vida</a:t>
            </a:r>
            <a:r>
              <a:rPr lang="en-US" dirty="0" smtClean="0">
                <a:latin typeface="Garamond" pitchFamily="18" charset="0"/>
              </a:rPr>
              <a:t>. </a:t>
            </a:r>
            <a:endParaRPr lang="en-US" dirty="0">
              <a:latin typeface="Garamon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1037" y="7086600"/>
            <a:ext cx="4292963" cy="171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C -0.04757 -0.00116 -0.0849 0.00023 -0.129 -0.0088 C -0.13889 -0.01296 -0.15851 -0.01944 -0.16598 -0.02592 C -0.18872 -0.04583 -0.17796 -0.04005 -0.19671 -0.04745 C -0.2125 -0.06018 -0.22848 -0.0713 -0.24341 -0.08611 C -0.26806 -0.11065 -0.28855 -0.14282 -0.30955 -0.17222 C -0.32848 -0.19907 -0.36302 -0.24282 -0.37414 -0.27569 C -0.38021 -0.29375 -0.39271 -0.33634 -0.39671 -0.35717 C -0.40261 -0.42569 -0.41111 -0.49768 -0.39827 -0.56574 C -0.3941 -0.61042 -0.38282 -0.6662 -0.36129 -0.70116 C -0.35052 -0.74305 -0.32639 -0.77616 -0.30313 -0.80648 C -0.29445 -0.8294 -0.30365 -0.81134 -0.28698 -0.82801 C -0.28403 -0.83102 -0.28195 -0.83565 -0.279 -0.83889 C -0.27153 -0.84722 -0.26042 -0.85509 -0.25157 -0.86042 C -0.22552 -0.87616 -0.19827 -0.8794 -0.17084 -0.88819 C -0.13056 -0.8875 -0.09028 -0.88727 -0.05 -0.88611 C -0.02518 -0.88542 -0.00747 -0.87361 0.01302 -0.85602 C 0.01788 -0.85185 0.02517 -0.84676 0.02916 -0.84097 C 0.03385 -0.83426 0.03611 -0.8243 0.04201 -0.81944 C 0.05746 -0.80694 0.06961 -0.78727 0.08229 -0.76991 C 0.09149 -0.75741 0.09878 -0.7412 0.10972 -0.73125 C 0.11163 -0.72083 0.11441 -0.71782 0.121 -0.7118 C 0.12743 -0.69907 0.12847 -0.69491 0.13073 -0.67963 C 0.12916 -0.64583 0.12864 -0.61204 0.12586 -0.57847 C 0.12534 -0.57315 0.12222 -0.56875 0.121 -0.56342 C 0.12014 -0.55926 0.121 -0.5544 0.11944 -0.55069 C 0.11753 -0.54606 0.10156 -0.52917 0.09843 -0.52477 C 0.0842 -0.5044 0.08524 -0.50231 0.06944 -0.48611 C 0.06614 -0.48287 0.046 -0.45833 0.03871 -0.45602 C 0.02864 -0.45278 0.0184 -0.45 0.00816 -0.44745 C -0.00035 -0.44792 -0.0632 -0.45046 -0.0757 -0.45162 C -0.0823 -0.45231 -0.09514 -0.4581 -0.09514 -0.4581 C -0.09879 -0.46134 -0.10296 -0.46342 -0.10643 -0.46667 C -0.1125 -0.47245 -0.11164 -0.47685 -0.11771 -0.48403 C -0.11997 -0.4868 -0.12327 -0.48796 -0.1257 -0.49051 C -0.13716 -0.50278 -0.13368 -0.50255 -0.14341 -0.5162 C -0.16771 -0.55069 -0.18386 -0.57407 -0.2 -0.61759 C -0.20903 -0.6669 -0.21198 -0.73565 -0.19341 -0.78079 C -0.18924 -0.79074 -0.18143 -0.80046 -0.1757 -0.8088 C -0.16025 -0.83171 -0.14601 -0.84514 -0.12257 -0.84954 C -0.09879 -0.84722 -0.07344 -0.85347 -0.05157 -0.84097 C -0.04271 -0.83588 -0.03941 -0.83079 -0.03056 -0.82153 C -0.02796 -0.81875 -0.02275 -0.81296 -0.02275 -0.81296 C -0.01684 -0.80023 -0.00764 -0.78634 0.00329 -0.78287 C 0.00503 -0.76875 0.00816 -0.76204 0.01458 -0.75069 C 0.01979 -0.71042 0.01961 -0.67176 0.00972 -0.63264 C 0.00868 -0.62847 0.0052 -0.62708 0.00329 -0.62407 C 0.00139 -0.62083 0.00052 -0.61643 -0.00157 -0.61319 C -0.00712 -0.60463 -0.01337 -0.59722 -0.01927 -0.58935 C -0.03108 -0.57361 -0.04358 -0.5544 -0.06129 -0.55069 C -0.06823 -0.5493 -0.08212 -0.5463 -0.08212 -0.5463 C -0.09671 -0.54792 -0.10087 -0.54606 -0.11129 -0.55486 C -0.11927 -0.58842 -0.12275 -0.62106 -0.1257 -0.65602 C -0.12518 -0.68102 -0.12639 -0.70625 -0.12414 -0.73125 C -0.12379 -0.73588 -0.11997 -0.73866 -0.11771 -0.74213 C -0.10712 -0.75764 -0.10417 -0.75648 -0.08872 -0.75926 C -0.07691 -0.75856 -0.06493 -0.75856 -0.05313 -0.75717 C -0.04757 -0.75648 -0.03872 -0.7463 -0.03872 -0.7463 C -0.03525 -0.73958 -0.03004 -0.73449 -0.02726 -0.72708 C -0.02396 -0.71759 -0.02171 -0.70694 -0.01927 -0.69676 C -0.0198 -0.68819 -0.0191 -0.6794 -0.02084 -0.67106 C -0.0224 -0.66342 -0.03403 -0.65694 -0.03872 -0.65393 C -0.07691 -0.65625 -0.06893 -0.64583 -0.08212 -0.67315 C -0.07952 -0.69514 -0.08212 -0.70139 -0.06771 -0.70764 C -0.05955 -0.70694 -0.05122 -0.7081 -0.04341 -0.70555 C -0.04184 -0.70509 -0.04184 -0.70139 -0.04184 -0.69907 C -0.04184 -0.69329 -0.0415 -0.68704 -0.04341 -0.68171 C -0.04549 -0.67569 -0.05521 -0.67292 -0.05955 -0.67106 C -0.07066 -0.67477 -0.06754 -0.67963 -0.07257 -0.69259 C -0.07084 -0.71342 -0.07257 -0.71481 -0.06129 -0.72477 C -0.05261 -0.72407 -0.0441 -0.72384 -0.03542 -0.72268 C -0.02986 -0.72199 -0.02084 -0.7118 -0.02084 -0.7118 C -0.02032 -0.70972 -0.01927 -0.70555 -0.01927 -0.70555 " pathEditMode="fixed" ptsTypes="ffffffffffffffffffffffffffffffffffffffffffffffffffffffffffffffffffffffffA">
                                      <p:cBhvr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Bookman Old Style" pitchFamily="18" charset="0"/>
              </a:rPr>
              <a:t>Remuneración</a:t>
            </a:r>
            <a:endParaRPr lang="en-US" dirty="0">
              <a:latin typeface="Bookman Old Styl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Gano</a:t>
            </a:r>
            <a:r>
              <a:rPr lang="en-US" dirty="0" smtClean="0"/>
              <a:t> $18.720 </a:t>
            </a:r>
            <a:r>
              <a:rPr lang="en-US" dirty="0" err="1" smtClean="0"/>
              <a:t>anuales</a:t>
            </a:r>
            <a:r>
              <a:rPr lang="en-US" dirty="0" smtClean="0"/>
              <a:t> </a:t>
            </a:r>
            <a:r>
              <a:rPr lang="en-US" dirty="0" err="1" smtClean="0"/>
              <a:t>brutos</a:t>
            </a:r>
            <a:endParaRPr lang="en-US" dirty="0" smtClean="0"/>
          </a:p>
          <a:p>
            <a:r>
              <a:rPr lang="en-US" dirty="0" smtClean="0"/>
              <a:t>Pago $1.751 en </a:t>
            </a:r>
            <a:r>
              <a:rPr lang="en-US" dirty="0" err="1" smtClean="0"/>
              <a:t>impuestos</a:t>
            </a:r>
            <a:endParaRPr lang="en-US" dirty="0" smtClean="0"/>
          </a:p>
          <a:p>
            <a:r>
              <a:rPr lang="en-US" dirty="0" err="1" smtClean="0"/>
              <a:t>Mis</a:t>
            </a:r>
            <a:r>
              <a:rPr lang="en-US" dirty="0" smtClean="0"/>
              <a:t> </a:t>
            </a:r>
            <a:r>
              <a:rPr lang="en-US" dirty="0" err="1" smtClean="0"/>
              <a:t>ingresos</a:t>
            </a:r>
            <a:r>
              <a:rPr lang="en-US" dirty="0" smtClean="0"/>
              <a:t> </a:t>
            </a:r>
            <a:r>
              <a:rPr lang="en-US" dirty="0" err="1" smtClean="0"/>
              <a:t>anuales</a:t>
            </a:r>
            <a:r>
              <a:rPr lang="en-US" dirty="0" smtClean="0"/>
              <a:t> son  $16.969</a:t>
            </a:r>
          </a:p>
          <a:p>
            <a:r>
              <a:rPr lang="en-US" dirty="0" err="1" smtClean="0"/>
              <a:t>Mis</a:t>
            </a:r>
            <a:r>
              <a:rPr lang="en-US" dirty="0" smtClean="0"/>
              <a:t> </a:t>
            </a:r>
            <a:r>
              <a:rPr lang="en-US" dirty="0" err="1" smtClean="0"/>
              <a:t>ingresos</a:t>
            </a:r>
            <a:r>
              <a:rPr lang="en-US" dirty="0" smtClean="0"/>
              <a:t> </a:t>
            </a:r>
            <a:r>
              <a:rPr lang="en-US" dirty="0" err="1" smtClean="0"/>
              <a:t>netos</a:t>
            </a:r>
            <a:r>
              <a:rPr lang="en-US" dirty="0" smtClean="0"/>
              <a:t> </a:t>
            </a:r>
            <a:r>
              <a:rPr lang="en-US" dirty="0" err="1" smtClean="0"/>
              <a:t>mensuales</a:t>
            </a:r>
            <a:r>
              <a:rPr lang="en-US" dirty="0" smtClean="0"/>
              <a:t> son $1.305,31</a:t>
            </a:r>
          </a:p>
          <a:p>
            <a:endParaRPr lang="en-US" dirty="0"/>
          </a:p>
        </p:txBody>
      </p:sp>
      <p:pic>
        <p:nvPicPr>
          <p:cNvPr id="1027" name="Picture 3" descr="C:\Documents and Settings\brianbasco\Local Settings\Temporary Internet Files\Content.IE5\BBIDW1JP\MPj0442235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911600"/>
            <a:ext cx="2209800" cy="2946400"/>
          </a:xfrm>
          <a:prstGeom prst="rect">
            <a:avLst/>
          </a:prstGeom>
          <a:noFill/>
        </p:spPr>
      </p:pic>
      <p:pic>
        <p:nvPicPr>
          <p:cNvPr id="3074" name="Picture 2" descr="C:\Documents and Settings\brianbasco\Local Settings\Temporary Internet Files\Content.IE5\JMG0ATA5\MCj0432537000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6858000"/>
            <a:ext cx="1663492" cy="16634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02  E" pathEditMode="relative" ptsTypes="">
                                      <p:cBhvr>
                                        <p:cTn id="2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Bookman Old Style" pitchFamily="18" charset="0"/>
              </a:rPr>
              <a:t>Vivienda</a:t>
            </a:r>
            <a:endParaRPr lang="en-US" dirty="0">
              <a:latin typeface="Bookman Old Styl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4648200" cy="477012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Mi casa </a:t>
            </a:r>
            <a:r>
              <a:rPr lang="en-US" dirty="0" err="1" smtClean="0"/>
              <a:t>está</a:t>
            </a:r>
            <a:r>
              <a:rPr lang="en-US" dirty="0" smtClean="0"/>
              <a:t> en McDonough, GA</a:t>
            </a:r>
          </a:p>
          <a:p>
            <a:r>
              <a:rPr lang="en-US" dirty="0" err="1" smtClean="0"/>
              <a:t>Estoy</a:t>
            </a:r>
            <a:r>
              <a:rPr lang="en-US" dirty="0" smtClean="0"/>
              <a:t> </a:t>
            </a:r>
            <a:r>
              <a:rPr lang="en-US" dirty="0" err="1" smtClean="0"/>
              <a:t>compartiendo</a:t>
            </a:r>
            <a:r>
              <a:rPr lang="en-US" dirty="0" smtClean="0"/>
              <a:t> con Taylor, un amigo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un supervisor </a:t>
            </a:r>
            <a:r>
              <a:rPr lang="en-US" dirty="0" err="1" smtClean="0"/>
              <a:t>restaurante</a:t>
            </a:r>
            <a:r>
              <a:rPr lang="en-US" dirty="0" smtClean="0"/>
              <a:t> de McDonalds</a:t>
            </a:r>
          </a:p>
          <a:p>
            <a:r>
              <a:rPr lang="en-US" dirty="0" smtClean="0"/>
              <a:t>El </a:t>
            </a:r>
            <a:r>
              <a:rPr lang="en-US" dirty="0" err="1" smtClean="0"/>
              <a:t>apartamento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magnífico</a:t>
            </a:r>
            <a:r>
              <a:rPr lang="en-US" dirty="0" smtClean="0"/>
              <a:t>, con dos </a:t>
            </a:r>
            <a:r>
              <a:rPr lang="en-US" dirty="0" err="1" smtClean="0"/>
              <a:t>dormitorios</a:t>
            </a:r>
            <a:r>
              <a:rPr lang="en-US" dirty="0" smtClean="0"/>
              <a:t>, dos </a:t>
            </a:r>
            <a:r>
              <a:rPr lang="en-US" dirty="0" err="1" smtClean="0"/>
              <a:t>baños</a:t>
            </a:r>
            <a:r>
              <a:rPr lang="en-US" dirty="0" smtClean="0"/>
              <a:t>,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terraza</a:t>
            </a:r>
            <a:r>
              <a:rPr lang="en-US" dirty="0" smtClean="0"/>
              <a:t> interior, un </a:t>
            </a:r>
            <a:r>
              <a:rPr lang="en-US" dirty="0" err="1" smtClean="0"/>
              <a:t>gimnasio</a:t>
            </a:r>
            <a:r>
              <a:rPr lang="en-US" dirty="0" smtClean="0"/>
              <a:t>, </a:t>
            </a:r>
          </a:p>
          <a:p>
            <a:r>
              <a:rPr lang="en-US" dirty="0" smtClean="0"/>
              <a:t>El </a:t>
            </a:r>
            <a:r>
              <a:rPr lang="en-US" dirty="0" err="1" smtClean="0"/>
              <a:t>alquilar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$699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mes</a:t>
            </a:r>
            <a:endParaRPr lang="en-US" dirty="0" smtClean="0"/>
          </a:p>
          <a:p>
            <a:pPr lvl="1"/>
            <a:r>
              <a:rPr lang="en-US" dirty="0" smtClean="0"/>
              <a:t>Pago $288,62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mes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2571788"/>
            <a:ext cx="4001954" cy="3003511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0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Bookman Old Style" pitchFamily="18" charset="0"/>
              </a:rPr>
              <a:t>Automóvil</a:t>
            </a:r>
            <a:endParaRPr lang="en-US" dirty="0">
              <a:latin typeface="Bookman Old Styl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4191000" cy="4389120"/>
          </a:xfrm>
        </p:spPr>
        <p:txBody>
          <a:bodyPr/>
          <a:lstStyle/>
          <a:p>
            <a:r>
              <a:rPr lang="en-US" dirty="0" err="1" smtClean="0"/>
              <a:t>Tengo</a:t>
            </a:r>
            <a:r>
              <a:rPr lang="en-US" dirty="0" smtClean="0"/>
              <a:t> un Ferrari. Es </a:t>
            </a:r>
            <a:r>
              <a:rPr lang="en-US" dirty="0" err="1" smtClean="0"/>
              <a:t>increíble</a:t>
            </a:r>
            <a:r>
              <a:rPr lang="en-US" dirty="0" smtClean="0"/>
              <a:t>. </a:t>
            </a:r>
            <a:r>
              <a:rPr lang="en-US" dirty="0" err="1" smtClean="0"/>
              <a:t>Puedo</a:t>
            </a:r>
            <a:r>
              <a:rPr lang="en-US" dirty="0" smtClean="0"/>
              <a:t> </a:t>
            </a:r>
            <a:r>
              <a:rPr lang="en-US" dirty="0" err="1" smtClean="0"/>
              <a:t>pagar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el Ferrari con mi </a:t>
            </a:r>
            <a:r>
              <a:rPr lang="en-US" dirty="0" err="1" smtClean="0"/>
              <a:t>salario</a:t>
            </a:r>
            <a:r>
              <a:rPr lang="en-US" dirty="0" smtClean="0"/>
              <a:t> de $9 </a:t>
            </a:r>
            <a:r>
              <a:rPr lang="en-US" dirty="0" err="1" smtClean="0"/>
              <a:t>cada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6" name="Picture 5" descr="Ferrar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14800" y="3581400"/>
            <a:ext cx="4762500" cy="2857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19400" y="6858000"/>
            <a:ext cx="3124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Es un </a:t>
            </a:r>
            <a:r>
              <a:rPr lang="en-US" sz="3000" dirty="0" err="1" smtClean="0"/>
              <a:t>chiste</a:t>
            </a:r>
            <a:r>
              <a:rPr lang="en-US" sz="3000" dirty="0" smtClean="0"/>
              <a:t>! No </a:t>
            </a:r>
            <a:r>
              <a:rPr lang="en-US" sz="3000" dirty="0" err="1" smtClean="0"/>
              <a:t>tengo</a:t>
            </a:r>
            <a:r>
              <a:rPr lang="en-US" sz="3000" dirty="0" smtClean="0"/>
              <a:t> </a:t>
            </a:r>
            <a:r>
              <a:rPr lang="en-US" sz="3000" dirty="0" err="1" smtClean="0"/>
              <a:t>dinero</a:t>
            </a:r>
            <a:r>
              <a:rPr lang="en-US" sz="3000" dirty="0" smtClean="0"/>
              <a:t> </a:t>
            </a:r>
            <a:r>
              <a:rPr lang="en-US" sz="3000" dirty="0" err="1" smtClean="0"/>
              <a:t>para</a:t>
            </a:r>
            <a:r>
              <a:rPr lang="en-US" sz="3000" dirty="0" smtClean="0"/>
              <a:t> un Ferrari. </a:t>
            </a:r>
            <a:r>
              <a:rPr lang="en-US" sz="3000" dirty="0" smtClean="0">
                <a:sym typeface="Wingdings" pitchFamily="2" charset="2"/>
              </a:rPr>
              <a:t>   </a:t>
            </a:r>
            <a:endParaRPr lang="en-US" sz="3000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0167E-6 L -0.00417 -0.5575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Garamond" pitchFamily="18" charset="0"/>
              </a:rPr>
              <a:t>Automóvil</a:t>
            </a:r>
            <a:r>
              <a:rPr lang="en-US" dirty="0" smtClean="0">
                <a:latin typeface="Garamond" pitchFamily="18" charset="0"/>
              </a:rPr>
              <a:t> (cont.)</a:t>
            </a:r>
            <a:endParaRPr lang="en-US" dirty="0">
              <a:latin typeface="Garamond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5181600" cy="4389120"/>
          </a:xfrm>
        </p:spPr>
        <p:txBody>
          <a:bodyPr/>
          <a:lstStyle/>
          <a:p>
            <a:r>
              <a:rPr lang="en-US" dirty="0" smtClean="0"/>
              <a:t>No </a:t>
            </a:r>
            <a:r>
              <a:rPr lang="en-US" dirty="0" err="1" smtClean="0"/>
              <a:t>tengo</a:t>
            </a:r>
            <a:r>
              <a:rPr lang="en-US" dirty="0" smtClean="0"/>
              <a:t> </a:t>
            </a:r>
            <a:r>
              <a:rPr lang="en-US" dirty="0" err="1" smtClean="0"/>
              <a:t>dinero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un Ferrari, y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eso</a:t>
            </a:r>
            <a:r>
              <a:rPr lang="en-US" dirty="0" smtClean="0"/>
              <a:t> </a:t>
            </a:r>
            <a:r>
              <a:rPr lang="en-US" dirty="0" err="1" smtClean="0"/>
              <a:t>estoy</a:t>
            </a:r>
            <a:r>
              <a:rPr lang="en-US" dirty="0" smtClean="0"/>
              <a:t> </a:t>
            </a:r>
            <a:r>
              <a:rPr lang="en-US" dirty="0" err="1" smtClean="0"/>
              <a:t>usando</a:t>
            </a:r>
            <a:r>
              <a:rPr lang="en-US" dirty="0" smtClean="0"/>
              <a:t> Marta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ir</a:t>
            </a:r>
            <a:r>
              <a:rPr lang="en-US" dirty="0" smtClean="0"/>
              <a:t> a mi </a:t>
            </a:r>
            <a:r>
              <a:rPr lang="en-US" dirty="0" err="1" smtClean="0"/>
              <a:t>trabajo</a:t>
            </a:r>
            <a:r>
              <a:rPr lang="en-US" dirty="0" smtClean="0"/>
              <a:t>.</a:t>
            </a:r>
          </a:p>
          <a:p>
            <a:r>
              <a:rPr lang="en-US" dirty="0" smtClean="0"/>
              <a:t>Pago $15 </a:t>
            </a:r>
            <a:r>
              <a:rPr lang="en-US" dirty="0" err="1" smtClean="0"/>
              <a:t>para</a:t>
            </a:r>
            <a:r>
              <a:rPr lang="en-US" dirty="0" smtClean="0"/>
              <a:t> un Breeze Card de Marta </a:t>
            </a:r>
            <a:r>
              <a:rPr lang="en-US" dirty="0" err="1" smtClean="0"/>
              <a:t>cada</a:t>
            </a:r>
            <a:r>
              <a:rPr lang="en-US" dirty="0" smtClean="0"/>
              <a:t> </a:t>
            </a:r>
            <a:r>
              <a:rPr lang="en-US" dirty="0" err="1" smtClean="0"/>
              <a:t>semana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3657600"/>
            <a:ext cx="3365921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Bookman Old Style" pitchFamily="18" charset="0"/>
              </a:rPr>
              <a:t>Supermercado</a:t>
            </a:r>
            <a:endParaRPr lang="en-US" dirty="0">
              <a:latin typeface="Bookman Old Style" pitchFamily="18" charset="0"/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457200" y="1935168"/>
          <a:ext cx="8153400" cy="492283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076700"/>
                <a:gridCol w="4076700"/>
              </a:tblGrid>
              <a:tr h="307677">
                <a:tc>
                  <a:txBody>
                    <a:bodyPr/>
                    <a:lstStyle/>
                    <a:p>
                      <a:r>
                        <a:rPr lang="en-US" sz="1300" dirty="0" err="1" smtClean="0"/>
                        <a:t>Por</a:t>
                      </a:r>
                      <a:r>
                        <a:rPr lang="en-US" sz="1300" dirty="0" smtClean="0"/>
                        <a:t> </a:t>
                      </a:r>
                      <a:r>
                        <a:rPr lang="en-US" sz="1300" dirty="0" err="1" smtClean="0"/>
                        <a:t>Semana</a:t>
                      </a:r>
                      <a:endParaRPr 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smtClean="0"/>
                        <a:t>Precio</a:t>
                      </a:r>
                      <a:endParaRPr lang="en-US" sz="1300" dirty="0"/>
                    </a:p>
                  </a:txBody>
                  <a:tcPr/>
                </a:tc>
              </a:tr>
              <a:tr h="307677"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Cereal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$2,15</a:t>
                      </a:r>
                      <a:endParaRPr lang="en-US" sz="1300" dirty="0"/>
                    </a:p>
                  </a:txBody>
                  <a:tcPr/>
                </a:tc>
              </a:tr>
              <a:tr h="307677">
                <a:tc>
                  <a:txBody>
                    <a:bodyPr/>
                    <a:lstStyle/>
                    <a:p>
                      <a:r>
                        <a:rPr lang="en-US" sz="1300" dirty="0" err="1" smtClean="0"/>
                        <a:t>Leche</a:t>
                      </a:r>
                      <a:r>
                        <a:rPr lang="en-US" sz="1300" dirty="0" smtClean="0"/>
                        <a:t> – 1 </a:t>
                      </a:r>
                      <a:r>
                        <a:rPr lang="en-US" sz="1300" dirty="0" err="1" smtClean="0"/>
                        <a:t>galón</a:t>
                      </a:r>
                      <a:endParaRPr 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$3,12</a:t>
                      </a:r>
                      <a:endParaRPr lang="en-US" sz="1300" dirty="0"/>
                    </a:p>
                  </a:txBody>
                  <a:tcPr/>
                </a:tc>
              </a:tr>
              <a:tr h="307677"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Agua – 2</a:t>
                      </a:r>
                      <a:r>
                        <a:rPr lang="en-US" sz="1300" baseline="0" dirty="0" smtClean="0"/>
                        <a:t> </a:t>
                      </a:r>
                      <a:r>
                        <a:rPr lang="en-US" sz="1300" baseline="0" dirty="0" err="1" smtClean="0"/>
                        <a:t>galones</a:t>
                      </a:r>
                      <a:r>
                        <a:rPr lang="en-US" sz="1300" baseline="0" dirty="0" smtClean="0"/>
                        <a:t> de Deer Park</a:t>
                      </a:r>
                      <a:endParaRPr 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$2,18</a:t>
                      </a:r>
                      <a:endParaRPr lang="en-US" sz="1300" dirty="0"/>
                    </a:p>
                  </a:txBody>
                  <a:tcPr/>
                </a:tc>
              </a:tr>
              <a:tr h="307677">
                <a:tc>
                  <a:txBody>
                    <a:bodyPr/>
                    <a:lstStyle/>
                    <a:p>
                      <a:r>
                        <a:rPr lang="en-US" sz="1300" dirty="0" err="1" smtClean="0"/>
                        <a:t>Arroz</a:t>
                      </a:r>
                      <a:r>
                        <a:rPr lang="en-US" sz="1300" dirty="0" smtClean="0"/>
                        <a:t> – 4 </a:t>
                      </a:r>
                      <a:r>
                        <a:rPr lang="en-US" sz="1300" dirty="0" err="1" smtClean="0"/>
                        <a:t>libras</a:t>
                      </a:r>
                      <a:endParaRPr 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$7,38</a:t>
                      </a:r>
                      <a:endParaRPr lang="en-US" sz="1300" dirty="0"/>
                    </a:p>
                  </a:txBody>
                  <a:tcPr/>
                </a:tc>
              </a:tr>
              <a:tr h="307677">
                <a:tc>
                  <a:txBody>
                    <a:bodyPr/>
                    <a:lstStyle/>
                    <a:p>
                      <a:r>
                        <a:rPr lang="en-US" sz="1300" dirty="0" err="1" smtClean="0"/>
                        <a:t>Maruchan</a:t>
                      </a:r>
                      <a:r>
                        <a:rPr lang="en-US" sz="1300" dirty="0" smtClean="0"/>
                        <a:t> Ramen – </a:t>
                      </a:r>
                      <a:r>
                        <a:rPr lang="en-US" sz="1300" dirty="0" err="1" smtClean="0"/>
                        <a:t>fardo</a:t>
                      </a:r>
                      <a:r>
                        <a:rPr lang="en-US" sz="1300" baseline="0" dirty="0" smtClean="0"/>
                        <a:t> de 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$1,25</a:t>
                      </a:r>
                      <a:endParaRPr lang="en-US" sz="1300" dirty="0"/>
                    </a:p>
                  </a:txBody>
                  <a:tcPr/>
                </a:tc>
              </a:tr>
              <a:tr h="307677"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1,5</a:t>
                      </a:r>
                      <a:r>
                        <a:rPr lang="en-US" sz="1300" baseline="0" dirty="0" smtClean="0"/>
                        <a:t> </a:t>
                      </a:r>
                      <a:r>
                        <a:rPr lang="en-US" sz="1300" baseline="0" dirty="0" err="1" smtClean="0"/>
                        <a:t>Muslos</a:t>
                      </a:r>
                      <a:r>
                        <a:rPr lang="en-US" sz="1300" baseline="0" dirty="0" smtClean="0"/>
                        <a:t> de </a:t>
                      </a:r>
                      <a:r>
                        <a:rPr lang="en-US" sz="1300" baseline="0" dirty="0" err="1" smtClean="0"/>
                        <a:t>pollo</a:t>
                      </a:r>
                      <a:r>
                        <a:rPr lang="en-US" sz="1300" baseline="0" dirty="0" smtClean="0"/>
                        <a:t> Perdue</a:t>
                      </a:r>
                      <a:endParaRPr 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$2,24</a:t>
                      </a:r>
                      <a:endParaRPr lang="en-US" sz="1300" dirty="0"/>
                    </a:p>
                  </a:txBody>
                  <a:tcPr/>
                </a:tc>
              </a:tr>
              <a:tr h="307677">
                <a:tc>
                  <a:txBody>
                    <a:bodyPr/>
                    <a:lstStyle/>
                    <a:p>
                      <a:r>
                        <a:rPr lang="en-US" sz="1300" dirty="0" err="1" smtClean="0"/>
                        <a:t>Manzanas</a:t>
                      </a:r>
                      <a:r>
                        <a:rPr lang="en-US" sz="1300" dirty="0" smtClean="0"/>
                        <a:t> y </a:t>
                      </a:r>
                      <a:r>
                        <a:rPr lang="en-US" sz="1300" dirty="0" err="1" smtClean="0"/>
                        <a:t>naranjas</a:t>
                      </a:r>
                      <a:r>
                        <a:rPr lang="en-US" sz="1300" dirty="0" smtClean="0"/>
                        <a:t> –</a:t>
                      </a:r>
                      <a:r>
                        <a:rPr lang="en-US" sz="1300" baseline="0" dirty="0" smtClean="0"/>
                        <a:t> 4 </a:t>
                      </a:r>
                      <a:r>
                        <a:rPr lang="en-US" sz="1300" baseline="0" dirty="0" err="1" smtClean="0"/>
                        <a:t>libras</a:t>
                      </a:r>
                      <a:endParaRPr 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$5,99</a:t>
                      </a:r>
                      <a:endParaRPr lang="en-US" sz="1300" dirty="0"/>
                    </a:p>
                  </a:txBody>
                  <a:tcPr/>
                </a:tc>
              </a:tr>
              <a:tr h="307677">
                <a:tc>
                  <a:txBody>
                    <a:bodyPr/>
                    <a:lstStyle/>
                    <a:p>
                      <a:r>
                        <a:rPr lang="en-US" sz="1300" dirty="0" err="1" smtClean="0"/>
                        <a:t>Una</a:t>
                      </a:r>
                      <a:r>
                        <a:rPr lang="en-US" sz="1300" dirty="0" smtClean="0"/>
                        <a:t> </a:t>
                      </a:r>
                      <a:r>
                        <a:rPr lang="en-US" sz="1300" dirty="0" err="1" smtClean="0"/>
                        <a:t>mezcla</a:t>
                      </a:r>
                      <a:r>
                        <a:rPr lang="en-US" sz="1300" dirty="0" smtClean="0"/>
                        <a:t> de </a:t>
                      </a:r>
                      <a:r>
                        <a:rPr lang="en-US" sz="1300" dirty="0" err="1" smtClean="0"/>
                        <a:t>verdaduras</a:t>
                      </a:r>
                      <a:r>
                        <a:rPr lang="en-US" sz="1300" baseline="0" dirty="0" smtClean="0"/>
                        <a:t> de </a:t>
                      </a:r>
                      <a:r>
                        <a:rPr lang="en-US" sz="1300" baseline="0" dirty="0" err="1" smtClean="0"/>
                        <a:t>Manns</a:t>
                      </a:r>
                      <a:r>
                        <a:rPr lang="en-US" sz="1300" baseline="0" dirty="0" smtClean="0"/>
                        <a:t> – 2 </a:t>
                      </a:r>
                      <a:r>
                        <a:rPr lang="en-US" sz="1300" baseline="0" dirty="0" err="1" smtClean="0"/>
                        <a:t>libras</a:t>
                      </a:r>
                      <a:endParaRPr 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$4,99</a:t>
                      </a:r>
                      <a:endParaRPr lang="en-US" sz="1300" dirty="0"/>
                    </a:p>
                  </a:txBody>
                  <a:tcPr/>
                </a:tc>
              </a:tr>
              <a:tr h="307677"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Chili –</a:t>
                      </a:r>
                      <a:r>
                        <a:rPr lang="en-US" sz="1300" baseline="0" dirty="0" smtClean="0"/>
                        <a:t> 15 </a:t>
                      </a:r>
                      <a:r>
                        <a:rPr lang="en-US" sz="1300" baseline="0" dirty="0" err="1" smtClean="0"/>
                        <a:t>onzas</a:t>
                      </a:r>
                      <a:endParaRPr 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$1,33</a:t>
                      </a:r>
                    </a:p>
                  </a:txBody>
                  <a:tcPr/>
                </a:tc>
              </a:tr>
              <a:tr h="307677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Sopa</a:t>
                      </a:r>
                      <a:r>
                        <a:rPr lang="en-US" sz="1400" dirty="0" smtClean="0"/>
                        <a:t> de </a:t>
                      </a:r>
                      <a:r>
                        <a:rPr lang="en-US" sz="1400" dirty="0" err="1" smtClean="0"/>
                        <a:t>pollo</a:t>
                      </a:r>
                      <a:r>
                        <a:rPr lang="en-US" sz="1400" dirty="0" smtClean="0"/>
                        <a:t> con </a:t>
                      </a:r>
                      <a:r>
                        <a:rPr lang="en-US" sz="1400" dirty="0" err="1" smtClean="0"/>
                        <a:t>tallarines</a:t>
                      </a:r>
                      <a:r>
                        <a:rPr lang="en-US" sz="1400" dirty="0" smtClean="0"/>
                        <a:t> – 10.75 </a:t>
                      </a:r>
                      <a:r>
                        <a:rPr lang="en-US" sz="1400" dirty="0" err="1" smtClean="0"/>
                        <a:t>onzas</a:t>
                      </a:r>
                      <a:r>
                        <a:rPr lang="en-US" sz="1400" dirty="0" smtClean="0"/>
                        <a:t> (2)</a:t>
                      </a:r>
                      <a:endParaRPr 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$1,98</a:t>
                      </a:r>
                      <a:endParaRPr lang="en-US" sz="1300" dirty="0"/>
                    </a:p>
                  </a:txBody>
                  <a:tcPr/>
                </a:tc>
              </a:tr>
              <a:tr h="307677"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Coca Cola – 2 </a:t>
                      </a:r>
                      <a:r>
                        <a:rPr lang="en-US" sz="1300" baseline="0" dirty="0" err="1" smtClean="0"/>
                        <a:t>litros</a:t>
                      </a:r>
                      <a:r>
                        <a:rPr lang="en-US" sz="1300" baseline="0" dirty="0" smtClean="0"/>
                        <a:t> (2)</a:t>
                      </a:r>
                      <a:endParaRPr 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$3,34</a:t>
                      </a:r>
                      <a:endParaRPr lang="en-US" sz="1300" dirty="0"/>
                    </a:p>
                  </a:txBody>
                  <a:tcPr/>
                </a:tc>
              </a:tr>
              <a:tr h="307677"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Café -  10.8 </a:t>
                      </a:r>
                      <a:r>
                        <a:rPr lang="en-US" sz="1300" dirty="0" err="1" smtClean="0"/>
                        <a:t>onzas</a:t>
                      </a:r>
                      <a:endParaRPr 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$3,99</a:t>
                      </a:r>
                      <a:endParaRPr lang="en-US" sz="1300" dirty="0"/>
                    </a:p>
                  </a:txBody>
                  <a:tcPr/>
                </a:tc>
              </a:tr>
              <a:tr h="307677"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Bagels –</a:t>
                      </a:r>
                      <a:r>
                        <a:rPr lang="en-US" sz="1300" baseline="0" dirty="0" smtClean="0"/>
                        <a:t> 6</a:t>
                      </a:r>
                      <a:endParaRPr 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$1,99</a:t>
                      </a:r>
                      <a:endParaRPr lang="en-US" sz="1300" dirty="0"/>
                    </a:p>
                  </a:txBody>
                  <a:tcPr/>
                </a:tc>
              </a:tr>
              <a:tr h="307677">
                <a:tc>
                  <a:txBody>
                    <a:bodyPr/>
                    <a:lstStyle/>
                    <a:p>
                      <a:r>
                        <a:rPr lang="en-US" sz="1300" dirty="0" err="1" smtClean="0"/>
                        <a:t>Jugo</a:t>
                      </a:r>
                      <a:r>
                        <a:rPr lang="en-US" sz="1300" dirty="0" smtClean="0"/>
                        <a:t> de </a:t>
                      </a:r>
                      <a:r>
                        <a:rPr lang="en-US" sz="1300" dirty="0" err="1" smtClean="0"/>
                        <a:t>naranja</a:t>
                      </a:r>
                      <a:r>
                        <a:rPr lang="en-US" sz="1300" dirty="0" smtClean="0"/>
                        <a:t> –</a:t>
                      </a:r>
                      <a:r>
                        <a:rPr lang="en-US" sz="1300" baseline="0" dirty="0" smtClean="0"/>
                        <a:t> 64 </a:t>
                      </a:r>
                      <a:r>
                        <a:rPr lang="en-US" sz="1300" baseline="0" dirty="0" err="1" smtClean="0"/>
                        <a:t>onzas</a:t>
                      </a:r>
                      <a:endParaRPr 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$3,99</a:t>
                      </a:r>
                      <a:endParaRPr lang="en-US" sz="1300" dirty="0"/>
                    </a:p>
                  </a:txBody>
                  <a:tcPr/>
                </a:tc>
              </a:tr>
              <a:tr h="307677"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TOTALES</a:t>
                      </a:r>
                      <a:endParaRPr 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$45,92</a:t>
                      </a:r>
                      <a:endParaRPr lang="en-US" sz="13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Bookman Old Style" pitchFamily="18" charset="0"/>
              </a:rPr>
              <a:t>Otros</a:t>
            </a:r>
            <a:r>
              <a:rPr lang="en-US" dirty="0" smtClean="0">
                <a:latin typeface="Bookman Old Style" pitchFamily="18" charset="0"/>
              </a:rPr>
              <a:t> </a:t>
            </a:r>
            <a:r>
              <a:rPr lang="en-US" dirty="0" err="1" smtClean="0">
                <a:latin typeface="Bookman Old Style" pitchFamily="18" charset="0"/>
              </a:rPr>
              <a:t>gastos</a:t>
            </a:r>
            <a:r>
              <a:rPr lang="en-US" dirty="0" smtClean="0">
                <a:latin typeface="Bookman Old Style" pitchFamily="18" charset="0"/>
              </a:rPr>
              <a:t> </a:t>
            </a:r>
            <a:r>
              <a:rPr lang="en-US" dirty="0" err="1" smtClean="0">
                <a:latin typeface="Bookman Old Style" pitchFamily="18" charset="0"/>
              </a:rPr>
              <a:t>mensuales</a:t>
            </a:r>
            <a:endParaRPr lang="en-US" dirty="0">
              <a:latin typeface="Bookman Old Style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28600" y="1935158"/>
          <a:ext cx="8610600" cy="469424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52650"/>
                <a:gridCol w="2152650"/>
                <a:gridCol w="2152650"/>
                <a:gridCol w="2152650"/>
              </a:tblGrid>
              <a:tr h="443383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Por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Precio</a:t>
                      </a:r>
                      <a:endParaRPr lang="en-US" dirty="0"/>
                    </a:p>
                  </a:txBody>
                  <a:tcPr/>
                </a:tc>
              </a:tr>
              <a:tr h="443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 dirty="0" err="1">
                          <a:solidFill>
                            <a:srgbClr val="000000"/>
                          </a:solidFill>
                          <a:latin typeface="Garamond"/>
                        </a:rPr>
                        <a:t>Supermercado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latin typeface="Garamond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$45.92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$183.68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$2,387.84 </a:t>
                      </a:r>
                    </a:p>
                  </a:txBody>
                  <a:tcPr marL="9525" marR="9525" marT="9525" marB="0" anchor="b"/>
                </a:tc>
              </a:tr>
              <a:tr h="703794"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latin typeface="Garamond"/>
                        </a:rPr>
                        <a:t>Agua, gas, </a:t>
                      </a:r>
                      <a:r>
                        <a:rPr lang="en-US" sz="1900" b="0" i="0" u="none" strike="noStrike" dirty="0" err="1">
                          <a:solidFill>
                            <a:srgbClr val="000000"/>
                          </a:solidFill>
                          <a:latin typeface="Garamond"/>
                        </a:rPr>
                        <a:t>electricidad</a:t>
                      </a:r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latin typeface="Garamond"/>
                        </a:rPr>
                        <a:t>*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latin typeface="Garamond"/>
                        </a:rPr>
                        <a:t>$11.54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$50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$600 </a:t>
                      </a:r>
                    </a:p>
                  </a:txBody>
                  <a:tcPr marL="9525" marR="9525" marT="9525" marB="0" anchor="b"/>
                </a:tc>
              </a:tr>
              <a:tr h="443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Medicinas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latin typeface="Garamond"/>
                        </a:rPr>
                        <a:t>$17.31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$75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$900 </a:t>
                      </a:r>
                    </a:p>
                  </a:txBody>
                  <a:tcPr marL="9525" marR="9525" marT="9525" marB="0" anchor="b"/>
                </a:tc>
              </a:tr>
              <a:tr h="443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Ropa, zapatos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latin typeface="Garamond"/>
                        </a:rPr>
                        <a:t>$11.54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latin typeface="Garamond"/>
                        </a:rPr>
                        <a:t>$50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$600 </a:t>
                      </a:r>
                    </a:p>
                  </a:txBody>
                  <a:tcPr marL="9525" marR="9525" marT="9525" marB="0" anchor="b"/>
                </a:tc>
              </a:tr>
              <a:tr h="443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Cable*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$6.92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latin typeface="Garamond"/>
                        </a:rPr>
                        <a:t>$30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$360 </a:t>
                      </a:r>
                    </a:p>
                  </a:txBody>
                  <a:tcPr marL="9525" marR="9525" marT="9525" marB="0" anchor="b"/>
                </a:tc>
              </a:tr>
              <a:tr h="443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Internet*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$5.77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latin typeface="Garamond"/>
                        </a:rPr>
                        <a:t>$25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$300 </a:t>
                      </a:r>
                    </a:p>
                  </a:txBody>
                  <a:tcPr marL="9525" marR="9525" marT="9525" marB="0" anchor="b"/>
                </a:tc>
              </a:tr>
              <a:tr h="443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Teléfono móvil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$13.85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latin typeface="Garamond"/>
                        </a:rPr>
                        <a:t>$60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$720 </a:t>
                      </a:r>
                    </a:p>
                  </a:txBody>
                  <a:tcPr marL="9525" marR="9525" marT="9525" marB="0" anchor="b"/>
                </a:tc>
              </a:tr>
              <a:tr h="443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Cine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$4.62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latin typeface="Garamond"/>
                        </a:rPr>
                        <a:t>$20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$240 </a:t>
                      </a:r>
                    </a:p>
                  </a:txBody>
                  <a:tcPr marL="9525" marR="9525" marT="9525" marB="0" anchor="b"/>
                </a:tc>
              </a:tr>
              <a:tr h="443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Restaurante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latin typeface="Garamond"/>
                        </a:rPr>
                        <a:t>$18.46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latin typeface="Garamond"/>
                        </a:rPr>
                        <a:t>$80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latin typeface="Garamond"/>
                        </a:rPr>
                        <a:t>$960 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Bookman Old Style" pitchFamily="18" charset="0"/>
              </a:rPr>
              <a:t>Presupuesto</a:t>
            </a:r>
            <a:endParaRPr lang="en-US" dirty="0">
              <a:latin typeface="Bookman Old Style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</TotalTime>
  <Words>514</Words>
  <Application>Microsoft Office PowerPoint</Application>
  <PresentationFormat>On-screen Show (4:3)</PresentationFormat>
  <Paragraphs>118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EL PRESUPUESTO PERSONAL</vt:lpstr>
      <vt:lpstr>Vida</vt:lpstr>
      <vt:lpstr>Remuneración</vt:lpstr>
      <vt:lpstr>Vivienda</vt:lpstr>
      <vt:lpstr>Automóvil</vt:lpstr>
      <vt:lpstr>Automóvil (cont.)</vt:lpstr>
      <vt:lpstr>Supermercado</vt:lpstr>
      <vt:lpstr>Otros gastos mensuales</vt:lpstr>
      <vt:lpstr>Presupuesto</vt:lpstr>
      <vt:lpstr>Lo que aprendí</vt:lpstr>
      <vt:lpstr>Referencias</vt:lpstr>
    </vt:vector>
  </TitlesOfParts>
  <Company>The Westminster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PRESUPUESTO PERSONAL</dc:title>
  <dc:creator>WMS</dc:creator>
  <cp:lastModifiedBy>Administratr</cp:lastModifiedBy>
  <cp:revision>62</cp:revision>
  <dcterms:created xsi:type="dcterms:W3CDTF">2010-03-05T14:39:56Z</dcterms:created>
  <dcterms:modified xsi:type="dcterms:W3CDTF">2010-03-16T19:12:57Z</dcterms:modified>
</cp:coreProperties>
</file>